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1766" r:id="rId3"/>
    <p:sldId id="1368" r:id="rId5"/>
    <p:sldId id="1767" r:id="rId6"/>
    <p:sldId id="1769" r:id="rId7"/>
    <p:sldId id="1770" r:id="rId8"/>
    <p:sldId id="1771" r:id="rId9"/>
    <p:sldId id="1772" r:id="rId10"/>
    <p:sldId id="1774" r:id="rId11"/>
    <p:sldId id="1031" r:id="rId12"/>
  </p:sldIdLst>
  <p:sldSz cx="9145270" cy="5144770"/>
  <p:notesSz cx="6858000" cy="9144000"/>
  <p:custDataLst>
    <p:tags r:id="rId1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6" userDrawn="1">
          <p15:clr>
            <a:srgbClr val="A4A3A4"/>
          </p15:clr>
        </p15:guide>
        <p15:guide id="2" pos="452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DD6237"/>
    <a:srgbClr val="F14124"/>
    <a:srgbClr val="B12725"/>
    <a:srgbClr val="152F47"/>
    <a:srgbClr val="05BAC8"/>
    <a:srgbClr val="21AB82"/>
    <a:srgbClr val="5DCEAF"/>
    <a:srgbClr val="1A9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6" autoAdjust="0"/>
    <p:restoredTop sz="95226" autoAdjust="0"/>
  </p:normalViewPr>
  <p:slideViewPr>
    <p:cSldViewPr snapToGrid="0">
      <p:cViewPr>
        <p:scale>
          <a:sx n="148" d="100"/>
          <a:sy n="148" d="100"/>
        </p:scale>
        <p:origin x="89" y="158"/>
      </p:cViewPr>
      <p:guideLst>
        <p:guide orient="horz" pos="1886"/>
        <p:guide pos="4529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0EF8F975-24C9-4C03-915E-EE2F14F207C5}" type="datetimeFigureOut">
              <a:rPr lang="zh-CN" altLang="en-US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563E8F8A-C1A6-4A9B-BEC9-F0A1F50B7E09}" type="slidenum">
              <a:rPr lang="zh-CN" altLang="en-US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F22AB5-BA4D-492B-9685-7FD9405A2D3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F22AB5-BA4D-492B-9685-7FD9405A2D3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F22AB5-BA4D-492B-9685-7FD9405A2D3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F22AB5-BA4D-492B-9685-7FD9405A2D3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F22AB5-BA4D-492B-9685-7FD9405A2D3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F22AB5-BA4D-492B-9685-7FD9405A2D3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F22AB5-BA4D-492B-9685-7FD9405A2D3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F22AB5-BA4D-492B-9685-7FD9405A2D3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7000">
    <p:wipe dir="r"/>
  </p:transition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64" y="4767720"/>
            <a:ext cx="2133896" cy="2790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62176-F4FC-4EC8-8DA2-0320D918ACDD}" type="datetime1">
              <a:rPr lang="zh-CN" altLang="en-US" smtClean="0"/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34" y="4767720"/>
            <a:ext cx="2896002" cy="2790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110" y="4767720"/>
            <a:ext cx="2133896" cy="2790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8A8F8-7841-4CBB-91D7-6C4F26665AB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slow" advClick="0" advTm="7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第一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Group 24"/>
          <p:cNvGraphicFramePr>
            <a:graphicFrameLocks noGrp="1"/>
          </p:cNvGraphicFramePr>
          <p:nvPr userDrawn="1"/>
        </p:nvGraphicFramePr>
        <p:xfrm>
          <a:off x="0" y="950913"/>
          <a:ext cx="1265238" cy="2971801"/>
        </p:xfrm>
        <a:graphic>
          <a:graphicData uri="http://schemas.openxmlformats.org/drawingml/2006/table">
            <a:tbl>
              <a:tblPr/>
              <a:tblGrid>
                <a:gridCol w="1265238"/>
              </a:tblGrid>
              <a:tr h="595313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68589" marR="68589" marT="34295" marB="342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2725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中标课题趋势分析</a:t>
                      </a:r>
                      <a:endParaRPr kumimoji="0" lang="zh-CN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9" marR="68589" marT="34295" marB="342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项目结题情况</a:t>
                      </a:r>
                      <a:endParaRPr kumimoji="0" lang="zh-CN" alt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9" marR="68589" marT="34295" marB="342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存在的不足</a:t>
                      </a:r>
                      <a:endParaRPr kumimoji="0" lang="zh-CN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9" marR="68589" marT="34295" marB="342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改进的措施</a:t>
                      </a:r>
                      <a:endParaRPr kumimoji="0" lang="zh-CN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9" marR="68589" marT="34295" marB="342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" name="矩形 10"/>
          <p:cNvSpPr>
            <a:spLocks noChangeArrowheads="1"/>
          </p:cNvSpPr>
          <p:nvPr userDrawn="1"/>
        </p:nvSpPr>
        <p:spPr bwMode="auto">
          <a:xfrm>
            <a:off x="635" y="955675"/>
            <a:ext cx="1264920" cy="59055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  <p:txBody>
          <a:bodyPr lIns="68589" tIns="34295" rIns="68589" bIns="34295" anchor="ctr"/>
          <a:lstStyle/>
          <a:p>
            <a:pPr algn="ctr" defTabSz="685800">
              <a:defRPr/>
            </a:pPr>
            <a:r>
              <a:rPr lang="zh-CN" altLang="en-US" sz="1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课题申报情况</a:t>
            </a:r>
            <a:endParaRPr lang="zh-CN" altLang="en-US" sz="11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流程图: 合并 15"/>
          <p:cNvSpPr>
            <a:spLocks noChangeArrowheads="1"/>
          </p:cNvSpPr>
          <p:nvPr userDrawn="1"/>
        </p:nvSpPr>
        <p:spPr bwMode="auto">
          <a:xfrm>
            <a:off x="584200" y="1546225"/>
            <a:ext cx="88900" cy="69850"/>
          </a:xfrm>
          <a:prstGeom prst="flowChartMerge">
            <a:avLst/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9" tIns="34295" rIns="68589" bIns="34295" anchor="ctr"/>
          <a:lstStyle/>
          <a:p>
            <a:pPr algn="ctr" defTabSz="685800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直接连接符 12"/>
          <p:cNvCxnSpPr/>
          <p:nvPr userDrawn="1"/>
        </p:nvCxnSpPr>
        <p:spPr>
          <a:xfrm>
            <a:off x="1273175" y="0"/>
            <a:ext cx="0" cy="68738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南京大学现代医院管理与发展研究所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875" y="-89535"/>
            <a:ext cx="1341755" cy="1040765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ipe dir="r"/>
  </p:transition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第二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Group 23"/>
          <p:cNvGraphicFramePr>
            <a:graphicFrameLocks noGrp="1"/>
          </p:cNvGraphicFramePr>
          <p:nvPr userDrawn="1"/>
        </p:nvGraphicFramePr>
        <p:xfrm>
          <a:off x="0" y="950913"/>
          <a:ext cx="1270000" cy="2971801"/>
        </p:xfrm>
        <a:graphic>
          <a:graphicData uri="http://schemas.openxmlformats.org/drawingml/2006/table">
            <a:tbl>
              <a:tblPr/>
              <a:tblGrid>
                <a:gridCol w="1270000"/>
              </a:tblGrid>
              <a:tr h="595313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1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课题申报情况</a:t>
                      </a:r>
                      <a:endParaRPr kumimoji="0" lang="zh-CN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68589" marR="68589" marT="34295" marB="342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9" marR="68589" marT="34295" marB="342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项目结题情况</a:t>
                      </a:r>
                      <a:endParaRPr kumimoji="0" lang="zh-CN" alt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9" marR="68589" marT="34295" marB="342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存在的不足</a:t>
                      </a:r>
                      <a:endParaRPr kumimoji="0" lang="zh-CN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9" marR="68589" marT="34295" marB="342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改进的措施</a:t>
                      </a:r>
                      <a:endParaRPr kumimoji="0" lang="zh-CN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9" marR="68589" marT="34295" marB="342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cxnSp>
        <p:nvCxnSpPr>
          <p:cNvPr id="4" name="直接连接符 12"/>
          <p:cNvCxnSpPr/>
          <p:nvPr userDrawn="1"/>
        </p:nvCxnSpPr>
        <p:spPr>
          <a:xfrm>
            <a:off x="1273175" y="0"/>
            <a:ext cx="0" cy="68738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10"/>
          <p:cNvSpPr>
            <a:spLocks noChangeArrowheads="1"/>
          </p:cNvSpPr>
          <p:nvPr userDrawn="1"/>
        </p:nvSpPr>
        <p:spPr bwMode="auto">
          <a:xfrm>
            <a:off x="0" y="1547813"/>
            <a:ext cx="1268413" cy="59055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  <p:txBody>
          <a:bodyPr lIns="68589" tIns="34295" rIns="68589" bIns="34295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100" b="1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中标课题趋势分析</a:t>
            </a:r>
            <a:endParaRPr lang="zh-CN" altLang="en-US" sz="1100" b="1" dirty="0">
              <a:solidFill>
                <a:schemeClr val="accen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流程图: 合并 15"/>
          <p:cNvSpPr>
            <a:spLocks noChangeArrowheads="1"/>
          </p:cNvSpPr>
          <p:nvPr userDrawn="1"/>
        </p:nvSpPr>
        <p:spPr bwMode="auto">
          <a:xfrm>
            <a:off x="584200" y="2138363"/>
            <a:ext cx="88900" cy="69850"/>
          </a:xfrm>
          <a:prstGeom prst="flowChartMerge">
            <a:avLst/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9" tIns="34295" rIns="68589" bIns="34295" anchor="ctr"/>
          <a:lstStyle/>
          <a:p>
            <a:pPr algn="ctr" defTabSz="685800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图片 1" descr="南京大学现代医院管理与发展研究所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875" y="-89535"/>
            <a:ext cx="1341755" cy="1040765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ipe dir="r"/>
  </p:transition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第三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Group 24"/>
          <p:cNvGraphicFramePr>
            <a:graphicFrameLocks noGrp="1"/>
          </p:cNvGraphicFramePr>
          <p:nvPr userDrawn="1"/>
        </p:nvGraphicFramePr>
        <p:xfrm>
          <a:off x="0" y="950913"/>
          <a:ext cx="1265238" cy="2972118"/>
        </p:xfrm>
        <a:graphic>
          <a:graphicData uri="http://schemas.openxmlformats.org/drawingml/2006/table">
            <a:tbl>
              <a:tblPr/>
              <a:tblGrid>
                <a:gridCol w="1265238"/>
              </a:tblGrid>
              <a:tr h="595630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1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课题申报情况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9" marR="68589" marT="34295" marB="342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1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中标课题趋势分析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9" marR="68589" marT="34295" marB="342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9" marR="68589" marT="34295" marB="342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存在的不足</a:t>
                      </a:r>
                      <a:endParaRPr kumimoji="0" lang="zh-CN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9" marR="68589" marT="34295" marB="342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改进的措施</a:t>
                      </a:r>
                      <a:endParaRPr kumimoji="0" lang="zh-CN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9" marR="68589" marT="34295" marB="342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cxnSp>
        <p:nvCxnSpPr>
          <p:cNvPr id="4" name="直接连接符 12"/>
          <p:cNvCxnSpPr/>
          <p:nvPr userDrawn="1"/>
        </p:nvCxnSpPr>
        <p:spPr>
          <a:xfrm>
            <a:off x="1273175" y="0"/>
            <a:ext cx="0" cy="68738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10"/>
          <p:cNvSpPr>
            <a:spLocks noChangeArrowheads="1"/>
          </p:cNvSpPr>
          <p:nvPr userDrawn="1"/>
        </p:nvSpPr>
        <p:spPr bwMode="auto">
          <a:xfrm>
            <a:off x="0" y="2141538"/>
            <a:ext cx="1268413" cy="59055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  <p:txBody>
          <a:bodyPr lIns="68589" tIns="34295" rIns="68589" bIns="34295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100" b="1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项目结题情况</a:t>
            </a:r>
            <a:endParaRPr lang="zh-CN" altLang="en-US" sz="1100" b="1">
              <a:solidFill>
                <a:schemeClr val="accen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流程图: 合并 15"/>
          <p:cNvSpPr>
            <a:spLocks noChangeArrowheads="1"/>
          </p:cNvSpPr>
          <p:nvPr userDrawn="1"/>
        </p:nvSpPr>
        <p:spPr bwMode="auto">
          <a:xfrm>
            <a:off x="588963" y="2732088"/>
            <a:ext cx="87312" cy="69850"/>
          </a:xfrm>
          <a:prstGeom prst="flowChartMerge">
            <a:avLst/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9" tIns="34295" rIns="68589" bIns="34295" anchor="ctr"/>
          <a:lstStyle/>
          <a:p>
            <a:pPr algn="ctr" defTabSz="685800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图片 1" descr="南京大学现代医院管理与发展研究所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875" y="-89535"/>
            <a:ext cx="1341755" cy="1040765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ipe dir="r"/>
  </p:transition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第四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Group 23"/>
          <p:cNvGraphicFramePr>
            <a:graphicFrameLocks noGrp="1"/>
          </p:cNvGraphicFramePr>
          <p:nvPr userDrawn="1"/>
        </p:nvGraphicFramePr>
        <p:xfrm>
          <a:off x="0" y="950913"/>
          <a:ext cx="1270000" cy="2971801"/>
        </p:xfrm>
        <a:graphic>
          <a:graphicData uri="http://schemas.openxmlformats.org/drawingml/2006/table">
            <a:tbl>
              <a:tblPr/>
              <a:tblGrid>
                <a:gridCol w="1270000"/>
              </a:tblGrid>
              <a:tr h="595313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1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课题申报情况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9" marR="68589" marT="34295" marB="342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1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中标课题趋势分析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9" marR="68589" marT="34295" marB="342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100" b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项目结题情况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9" marR="68589" marT="34295" marB="342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9" marR="68589" marT="34295" marB="342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改进的措施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9" marR="68589" marT="34295" marB="342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cxnSp>
        <p:nvCxnSpPr>
          <p:cNvPr id="4" name="直接连接符 12"/>
          <p:cNvCxnSpPr/>
          <p:nvPr userDrawn="1"/>
        </p:nvCxnSpPr>
        <p:spPr>
          <a:xfrm>
            <a:off x="1263650" y="0"/>
            <a:ext cx="0" cy="68738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10"/>
          <p:cNvSpPr>
            <a:spLocks noChangeArrowheads="1"/>
          </p:cNvSpPr>
          <p:nvPr userDrawn="1"/>
        </p:nvSpPr>
        <p:spPr bwMode="auto">
          <a:xfrm>
            <a:off x="-1588" y="2736850"/>
            <a:ext cx="1268413" cy="59055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  <p:txBody>
          <a:bodyPr lIns="68589" tIns="34295" rIns="68589" bIns="34295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100" b="1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存在的不足</a:t>
            </a:r>
            <a:endParaRPr lang="zh-CN" altLang="en-US" sz="1100" b="1" dirty="0">
              <a:solidFill>
                <a:schemeClr val="accen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流程图: 合并 15"/>
          <p:cNvSpPr>
            <a:spLocks noChangeArrowheads="1"/>
          </p:cNvSpPr>
          <p:nvPr userDrawn="1"/>
        </p:nvSpPr>
        <p:spPr bwMode="auto">
          <a:xfrm>
            <a:off x="584200" y="3327400"/>
            <a:ext cx="88900" cy="69850"/>
          </a:xfrm>
          <a:prstGeom prst="flowChartMerge">
            <a:avLst/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9" tIns="34295" rIns="68589" bIns="34295" anchor="ctr"/>
          <a:lstStyle/>
          <a:p>
            <a:pPr algn="ctr" defTabSz="685800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图片 1" descr="南京大学现代医院管理与发展研究所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875" y="-89535"/>
            <a:ext cx="1341755" cy="1040765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ipe dir="r"/>
  </p:transition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第五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Group 23"/>
          <p:cNvGraphicFramePr>
            <a:graphicFrameLocks noGrp="1"/>
          </p:cNvGraphicFramePr>
          <p:nvPr userDrawn="1"/>
        </p:nvGraphicFramePr>
        <p:xfrm>
          <a:off x="0" y="950913"/>
          <a:ext cx="1270000" cy="2971801"/>
        </p:xfrm>
        <a:graphic>
          <a:graphicData uri="http://schemas.openxmlformats.org/drawingml/2006/table">
            <a:tbl>
              <a:tblPr/>
              <a:tblGrid>
                <a:gridCol w="1270000"/>
              </a:tblGrid>
              <a:tr h="595313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1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课题申报情况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9" marR="68589" marT="34295" marB="342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1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中标课题趋势分析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9" marR="68589" marT="34295" marB="342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100" b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项目结题情况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9" marR="68589" marT="34295" marB="342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1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存在的不足</a:t>
                      </a:r>
                      <a:endParaRPr kumimoji="0" lang="zh-CN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68589" marR="68589" marT="34295" marB="342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9" marR="68589" marT="34295" marB="342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cxnSp>
        <p:nvCxnSpPr>
          <p:cNvPr id="4" name="直接连接符 12"/>
          <p:cNvCxnSpPr/>
          <p:nvPr userDrawn="1"/>
        </p:nvCxnSpPr>
        <p:spPr>
          <a:xfrm>
            <a:off x="1273175" y="0"/>
            <a:ext cx="0" cy="68738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10"/>
          <p:cNvSpPr>
            <a:spLocks noChangeArrowheads="1"/>
          </p:cNvSpPr>
          <p:nvPr userDrawn="1"/>
        </p:nvSpPr>
        <p:spPr bwMode="auto">
          <a:xfrm>
            <a:off x="0" y="3332163"/>
            <a:ext cx="1270000" cy="587375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  <p:txBody>
          <a:bodyPr lIns="68589" tIns="34295" rIns="68589" bIns="34295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1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改进的措施</a:t>
            </a:r>
            <a:endParaRPr lang="zh-CN" altLang="en-US" sz="11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流程图: 合并 11"/>
          <p:cNvSpPr>
            <a:spLocks noChangeArrowheads="1"/>
          </p:cNvSpPr>
          <p:nvPr userDrawn="1"/>
        </p:nvSpPr>
        <p:spPr bwMode="auto">
          <a:xfrm>
            <a:off x="584200" y="3919538"/>
            <a:ext cx="88900" cy="69850"/>
          </a:xfrm>
          <a:prstGeom prst="flowChartMerge">
            <a:avLst/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9" tIns="34295" rIns="68589" bIns="34295" anchor="ctr"/>
          <a:lstStyle/>
          <a:p>
            <a:pPr algn="ctr" defTabSz="685800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图片 1" descr="南京大学现代医院管理与发展研究所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875" y="-89535"/>
            <a:ext cx="1341755" cy="1040765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ipe dir="r"/>
  </p:transition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第六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Group 22"/>
          <p:cNvGraphicFramePr>
            <a:graphicFrameLocks noGrp="1"/>
          </p:cNvGraphicFramePr>
          <p:nvPr userDrawn="1"/>
        </p:nvGraphicFramePr>
        <p:xfrm>
          <a:off x="0" y="950913"/>
          <a:ext cx="1270000" cy="3567114"/>
        </p:xfrm>
        <a:graphic>
          <a:graphicData uri="http://schemas.openxmlformats.org/drawingml/2006/table">
            <a:tbl>
              <a:tblPr/>
              <a:tblGrid>
                <a:gridCol w="1270000"/>
              </a:tblGrid>
              <a:tr h="595313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年度工作概述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9" marR="68589" marT="34295" marB="342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工作完成情况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9" marR="68589" marT="34295" marB="342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成功项目展示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9" marR="68589" marT="34295" marB="342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发展前景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9" marR="68589" marT="34295" marB="342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当前形势分析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9" marR="68589" marT="34295" marB="342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第六章主题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9" marR="68589" marT="34295" marB="342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cxnSp>
        <p:nvCxnSpPr>
          <p:cNvPr id="4" name="直接连接符 12"/>
          <p:cNvCxnSpPr/>
          <p:nvPr userDrawn="1"/>
        </p:nvCxnSpPr>
        <p:spPr>
          <a:xfrm>
            <a:off x="1276350" y="0"/>
            <a:ext cx="0" cy="68738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10"/>
          <p:cNvSpPr>
            <a:spLocks noChangeArrowheads="1"/>
          </p:cNvSpPr>
          <p:nvPr userDrawn="1"/>
        </p:nvSpPr>
        <p:spPr bwMode="auto">
          <a:xfrm>
            <a:off x="0" y="3927475"/>
            <a:ext cx="1270000" cy="587375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  <p:txBody>
          <a:bodyPr lIns="68589" tIns="34295" rIns="68589" bIns="34295" anchor="ctr"/>
          <a:lstStyle/>
          <a:p>
            <a:pPr algn="ctr" defTabSz="685800">
              <a:defRPr/>
            </a:pPr>
            <a:r>
              <a:rPr lang="zh-CN" altLang="en-US" sz="11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明年目标与计划</a:t>
            </a:r>
            <a:endParaRPr lang="zh-CN" altLang="en-US" sz="11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南京大学现代医院管理与发展研究所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875" y="-89535"/>
            <a:ext cx="1341755" cy="1040765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ipe dir="r"/>
  </p:transition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7000">
    <p:wipe dir="r"/>
  </p:transition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59" y="841980"/>
            <a:ext cx="6858953" cy="179114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59" y="2702196"/>
            <a:ext cx="6858953" cy="124212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37" y="4768440"/>
            <a:ext cx="2057686" cy="273911"/>
          </a:xfrm>
        </p:spPr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371" y="4768440"/>
            <a:ext cx="3086529" cy="27391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8847" y="4768440"/>
            <a:ext cx="2057686" cy="273911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7000">
    <p:wipe dir="r"/>
  </p:transition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slow" advClick="0" advTm="7000">
    <p:wipe dir="r"/>
  </p:transition>
  <p:hf hdr="0" ft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259330" y="3261360"/>
            <a:ext cx="5099050" cy="699135"/>
          </a:xfrm>
          <a:prstGeom prst="rect">
            <a:avLst/>
          </a:prstGeom>
          <a:noFill/>
          <a:ln w="9525">
            <a:noFill/>
            <a:bevel/>
          </a:ln>
        </p:spPr>
        <p:txBody>
          <a:bodyPr wrap="square" lIns="54438" tIns="27219" rIns="54438" bIns="27219">
            <a:spAutoFit/>
          </a:bodyPr>
          <a:lstStyle/>
          <a:p>
            <a:pPr defTabSz="685800"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课题编号：</a:t>
            </a:r>
            <a:endParaRPr lang="zh-CN" altLang="en-US" b="1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项目负责人：</a:t>
            </a:r>
            <a:endParaRPr lang="zh-CN" altLang="en-US" b="1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315085" y="1263015"/>
            <a:ext cx="6651625" cy="509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9005" tIns="39503" rIns="79005" bIns="39503">
            <a:spAutoFit/>
          </a:bodyPr>
          <a:p>
            <a:pPr marL="0" lvl="1" defTabSz="788670"/>
            <a:r>
              <a:rPr lang="zh-CN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课题名称：</a:t>
            </a:r>
            <a:endParaRPr lang="zh-CN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6650" cy="11366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07"/>
            <a:ext cx="9144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42290" y="1136650"/>
            <a:ext cx="7099300" cy="1591945"/>
          </a:xfrm>
          <a:prstGeom prst="rect">
            <a:avLst/>
          </a:prstGeom>
          <a:noFill/>
          <a:ln w="9525">
            <a:noFill/>
            <a:bevel/>
          </a:ln>
        </p:spPr>
        <p:txBody>
          <a:bodyPr wrap="square" lIns="54438" tIns="27219" rIns="54438" bIns="27219">
            <a:spAutoFit/>
          </a:bodyPr>
          <a:lstStyle/>
          <a:p>
            <a:pPr defTabSz="685800" eaLnBrk="0" latinLnBrk="0" hangingPunct="0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800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、研究背景与意义</a:t>
            </a:r>
            <a:endParaRPr lang="zh-CN" altLang="en-US" sz="1800" b="1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 eaLnBrk="0" latinLnBrk="0" hangingPunct="0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（国内外研究现状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，准备解决的问题，项目的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创新性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 eaLnBrk="0" latinLnBrk="0" hangingPunct="0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sz="1600" b="1" dirty="0"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159760" y="274955"/>
            <a:ext cx="2486025" cy="509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9005" tIns="39503" rIns="79005" bIns="39503">
            <a:spAutoFit/>
          </a:bodyPr>
          <a:lstStyle/>
          <a:p>
            <a:pPr marL="0" lvl="1" defTabSz="788670"/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一、主要内容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10"/>
          <p:cNvSpPr>
            <a:spLocks noGrp="1"/>
          </p:cNvSpPr>
          <p:nvPr/>
        </p:nvSpPr>
        <p:spPr>
          <a:xfrm>
            <a:off x="8513445" y="4600575"/>
            <a:ext cx="344805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7872" tIns="53935" rIns="107872" bIns="53935" numCol="1" anchor="ctr" anchorCtr="0" compatLnSpc="1"/>
          <a:lstStyle>
            <a:defPPr>
              <a:defRPr lang="zh-CN"/>
            </a:defPPr>
            <a:lvl1pPr marL="0" algn="r" defTabSz="912495" rtl="0" eaLnBrk="1" latinLnBrk="0" hangingPunct="1">
              <a:defRPr sz="14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6565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130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695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260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825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9390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5955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2520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DF8A8F8-7841-4CBB-91D7-6C4F26665ABA}" type="slidenum">
              <a:rPr lang="zh-CN" altLang="en-US" b="1" smtClean="0">
                <a:solidFill>
                  <a:schemeClr val="tx1"/>
                </a:solidFill>
              </a:rPr>
            </a:fld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6650" cy="11366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" y="-1598"/>
            <a:ext cx="9144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42290" y="1136650"/>
            <a:ext cx="7549515" cy="1591945"/>
          </a:xfrm>
          <a:prstGeom prst="rect">
            <a:avLst/>
          </a:prstGeom>
          <a:noFill/>
          <a:ln w="9525">
            <a:noFill/>
            <a:bevel/>
          </a:ln>
        </p:spPr>
        <p:txBody>
          <a:bodyPr wrap="square" lIns="54438" tIns="27219" rIns="54438" bIns="27219">
            <a:spAutoFit/>
          </a:bodyPr>
          <a:lstStyle/>
          <a:p>
            <a:pPr defTabSz="685800" eaLnBrk="0" latinLnBrk="0" hangingPunct="0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1800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、研究思路与方法 ：</a:t>
            </a:r>
            <a:endParaRPr lang="zh-CN" altLang="en-US" sz="1800" b="1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 eaLnBrk="0" latinLnBrk="0" hangingPunct="0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（课题研究采用的方法、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模型，技术路线图）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 eaLnBrk="0" latinLnBrk="0" hangingPunct="0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sz="1600" b="1" dirty="0"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灯片编号占位符 10"/>
          <p:cNvSpPr>
            <a:spLocks noGrp="1"/>
          </p:cNvSpPr>
          <p:nvPr/>
        </p:nvSpPr>
        <p:spPr>
          <a:xfrm>
            <a:off x="8513445" y="4600575"/>
            <a:ext cx="344805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7872" tIns="53935" rIns="107872" bIns="53935" numCol="1" anchor="ctr" anchorCtr="0" compatLnSpc="1"/>
          <a:lstStyle>
            <a:defPPr>
              <a:defRPr lang="zh-CN"/>
            </a:defPPr>
            <a:lvl1pPr marL="0" algn="r" defTabSz="912495" rtl="0" eaLnBrk="1" latinLnBrk="0" hangingPunct="1">
              <a:defRPr sz="14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6565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130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695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260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825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9390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5955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2520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DF8A8F8-7841-4CBB-91D7-6C4F26665ABA}" type="slidenum">
              <a:rPr lang="zh-CN" altLang="en-US" b="1" smtClean="0">
                <a:solidFill>
                  <a:schemeClr val="tx1"/>
                </a:solidFill>
              </a:rPr>
            </a:fld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59760" y="274955"/>
            <a:ext cx="2486025" cy="509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9005" tIns="39503" rIns="79005" bIns="39503">
            <a:spAutoFit/>
          </a:bodyPr>
          <a:p>
            <a:pPr marL="0" lvl="1" defTabSz="788670"/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一、主要内容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6650" cy="11366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" y="-1598"/>
            <a:ext cx="9144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42290" y="1136650"/>
            <a:ext cx="7099300" cy="1029970"/>
          </a:xfrm>
          <a:prstGeom prst="rect">
            <a:avLst/>
          </a:prstGeom>
          <a:noFill/>
          <a:ln w="9525">
            <a:noFill/>
            <a:bevel/>
          </a:ln>
        </p:spPr>
        <p:txBody>
          <a:bodyPr wrap="square" lIns="54438" tIns="27219" rIns="54438" bIns="27219">
            <a:spAutoFit/>
          </a:bodyPr>
          <a:lstStyle/>
          <a:p>
            <a:pPr defTabSz="685800" eaLnBrk="0" latinLnBrk="0" hangingPunct="0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1800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、项目实施过程</a:t>
            </a:r>
            <a:r>
              <a:rPr lang="zh-CN" altLang="en-US" sz="1800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endParaRPr lang="zh-CN" altLang="en-US" sz="1800" b="1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 eaLnBrk="0" latinLnBrk="0" hangingPunct="0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（按照标书实施计划，项目每个阶段做了哪些工作，取得怎样的结果）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灯片编号占位符 10"/>
          <p:cNvSpPr>
            <a:spLocks noGrp="1"/>
          </p:cNvSpPr>
          <p:nvPr/>
        </p:nvSpPr>
        <p:spPr>
          <a:xfrm>
            <a:off x="8513445" y="4600575"/>
            <a:ext cx="344805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7872" tIns="53935" rIns="107872" bIns="53935" numCol="1" anchor="ctr" anchorCtr="0" compatLnSpc="1"/>
          <a:lstStyle>
            <a:defPPr>
              <a:defRPr lang="zh-CN"/>
            </a:defPPr>
            <a:lvl1pPr marL="0" algn="r" defTabSz="912495" rtl="0" eaLnBrk="1" latinLnBrk="0" hangingPunct="1">
              <a:defRPr sz="14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6565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130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695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260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825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9390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5955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2520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DF8A8F8-7841-4CBB-91D7-6C4F26665ABA}" type="slidenum">
              <a:rPr lang="zh-CN" altLang="en-US" b="1" smtClean="0">
                <a:solidFill>
                  <a:schemeClr val="tx1"/>
                </a:solidFill>
              </a:rPr>
            </a:fld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59760" y="274955"/>
            <a:ext cx="2486025" cy="509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9005" tIns="39503" rIns="79005" bIns="39503">
            <a:spAutoFit/>
          </a:bodyPr>
          <a:lstStyle/>
          <a:p>
            <a:pPr marL="0" lvl="1" defTabSz="788670"/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一、主要内容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6650" cy="11366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70" y="307"/>
            <a:ext cx="9144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42290" y="1136650"/>
            <a:ext cx="7971790" cy="1591945"/>
          </a:xfrm>
          <a:prstGeom prst="rect">
            <a:avLst/>
          </a:prstGeom>
          <a:noFill/>
          <a:ln w="9525">
            <a:noFill/>
            <a:bevel/>
          </a:ln>
        </p:spPr>
        <p:txBody>
          <a:bodyPr wrap="square" lIns="54438" tIns="27219" rIns="54438" bIns="27219">
            <a:spAutoFit/>
          </a:bodyPr>
          <a:lstStyle/>
          <a:p>
            <a:pPr defTabSz="685800" eaLnBrk="0" latinLnBrk="0" hangingPunct="0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1800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、研究结果与</a:t>
            </a:r>
            <a:r>
              <a:rPr lang="zh-CN" altLang="en-US" sz="1800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结论</a:t>
            </a:r>
            <a:endParaRPr lang="zh-CN" altLang="en-US" sz="1800" b="1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 eaLnBrk="0" latinLnBrk="0" hangingPunct="0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（逐条例举，建议多用图表数据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反应结论的科学性；在临床和管理实践中的应用情况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 eaLnBrk="0" latinLnBrk="0" hangingPunct="0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sz="1600" b="1" dirty="0"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灯片编号占位符 10"/>
          <p:cNvSpPr>
            <a:spLocks noGrp="1"/>
          </p:cNvSpPr>
          <p:nvPr/>
        </p:nvSpPr>
        <p:spPr>
          <a:xfrm>
            <a:off x="8513445" y="4600575"/>
            <a:ext cx="344805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7872" tIns="53935" rIns="107872" bIns="53935" numCol="1" anchor="ctr" anchorCtr="0" compatLnSpc="1"/>
          <a:lstStyle>
            <a:defPPr>
              <a:defRPr lang="zh-CN"/>
            </a:defPPr>
            <a:lvl1pPr marL="0" algn="r" defTabSz="912495" rtl="0" eaLnBrk="1" latinLnBrk="0" hangingPunct="1">
              <a:defRPr sz="14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6565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130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695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260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825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9390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5955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2520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DF8A8F8-7841-4CBB-91D7-6C4F26665ABA}" type="slidenum">
              <a:rPr lang="zh-CN" altLang="en-US" b="1" smtClean="0">
                <a:solidFill>
                  <a:schemeClr val="tx1"/>
                </a:solidFill>
              </a:rPr>
            </a:fld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59760" y="274955"/>
            <a:ext cx="2486025" cy="509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9005" tIns="39503" rIns="79005" bIns="39503">
            <a:spAutoFit/>
          </a:bodyPr>
          <a:lstStyle/>
          <a:p>
            <a:pPr marL="0" lvl="1" defTabSz="788670"/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一、主要内容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第三版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230" y="-55880"/>
            <a:ext cx="1260475" cy="977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36650" cy="11366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70" y="307"/>
            <a:ext cx="9144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42290" y="1136650"/>
            <a:ext cx="7971790" cy="1591945"/>
          </a:xfrm>
          <a:prstGeom prst="rect">
            <a:avLst/>
          </a:prstGeom>
          <a:noFill/>
          <a:ln w="9525">
            <a:noFill/>
            <a:bevel/>
          </a:ln>
        </p:spPr>
        <p:txBody>
          <a:bodyPr wrap="square" lIns="54438" tIns="27219" rIns="54438" bIns="27219">
            <a:spAutoFit/>
          </a:bodyPr>
          <a:lstStyle/>
          <a:p>
            <a:pPr defTabSz="685800" eaLnBrk="0" latinLnBrk="0" hangingPunct="0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800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、未来展望</a:t>
            </a:r>
            <a:endParaRPr lang="zh-CN" altLang="en-US" sz="1800" b="1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 eaLnBrk="0" latinLnBrk="0" hangingPunct="0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（尚未解决的问题，问题与不足，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下一步课题研究的方向）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 eaLnBrk="0" latinLnBrk="0" hangingPunct="0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sz="1600" b="1" dirty="0"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灯片编号占位符 10"/>
          <p:cNvSpPr>
            <a:spLocks noGrp="1"/>
          </p:cNvSpPr>
          <p:nvPr/>
        </p:nvSpPr>
        <p:spPr>
          <a:xfrm>
            <a:off x="8513445" y="4600575"/>
            <a:ext cx="344805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7872" tIns="53935" rIns="107872" bIns="53935" numCol="1" anchor="ctr" anchorCtr="0" compatLnSpc="1"/>
          <a:lstStyle>
            <a:defPPr>
              <a:defRPr lang="zh-CN"/>
            </a:defPPr>
            <a:lvl1pPr marL="0" algn="r" defTabSz="912495" rtl="0" eaLnBrk="1" latinLnBrk="0" hangingPunct="1">
              <a:defRPr sz="14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6565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130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695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260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825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9390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5955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2520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DF8A8F8-7841-4CBB-91D7-6C4F26665ABA}" type="slidenum">
              <a:rPr lang="zh-CN" altLang="en-US" b="1" smtClean="0">
                <a:solidFill>
                  <a:schemeClr val="tx1"/>
                </a:solidFill>
              </a:rPr>
            </a:fld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59760" y="274955"/>
            <a:ext cx="2486025" cy="509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9005" tIns="39503" rIns="79005" bIns="39503">
            <a:spAutoFit/>
          </a:bodyPr>
          <a:lstStyle/>
          <a:p>
            <a:pPr marL="0" lvl="1" defTabSz="788670"/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一、主要内容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第三版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230" y="-55880"/>
            <a:ext cx="1260475" cy="977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36650" cy="11366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70" y="307"/>
            <a:ext cx="9144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42290" y="1136650"/>
            <a:ext cx="7971790" cy="1591945"/>
          </a:xfrm>
          <a:prstGeom prst="rect">
            <a:avLst/>
          </a:prstGeom>
          <a:noFill/>
          <a:ln w="9525">
            <a:noFill/>
            <a:bevel/>
          </a:ln>
        </p:spPr>
        <p:txBody>
          <a:bodyPr wrap="square" lIns="54438" tIns="27219" rIns="54438" bIns="27219">
            <a:spAutoFit/>
          </a:bodyPr>
          <a:lstStyle/>
          <a:p>
            <a:pPr defTabSz="685800" eaLnBrk="0" latinLnBrk="0" hangingPunct="0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800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、预期成果</a:t>
            </a:r>
            <a:endParaRPr lang="zh-CN" altLang="en-US" sz="1800" b="1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 eaLnBrk="0" latinLnBrk="0" hangingPunct="0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（严格按照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当时提交标书，第五部分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预期成果内容填写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 eaLnBrk="0" latinLnBrk="0" hangingPunct="0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sz="1600" b="1" dirty="0"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灯片编号占位符 10"/>
          <p:cNvSpPr>
            <a:spLocks noGrp="1"/>
          </p:cNvSpPr>
          <p:nvPr/>
        </p:nvSpPr>
        <p:spPr>
          <a:xfrm>
            <a:off x="8513445" y="4600575"/>
            <a:ext cx="344805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7872" tIns="53935" rIns="107872" bIns="53935" numCol="1" anchor="ctr" anchorCtr="0" compatLnSpc="1"/>
          <a:lstStyle>
            <a:defPPr>
              <a:defRPr lang="zh-CN"/>
            </a:defPPr>
            <a:lvl1pPr marL="0" algn="r" defTabSz="912495" rtl="0" eaLnBrk="1" latinLnBrk="0" hangingPunct="1">
              <a:defRPr sz="14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6565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130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695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260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825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9390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5955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2520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DF8A8F8-7841-4CBB-91D7-6C4F26665ABA}" type="slidenum">
              <a:rPr lang="zh-CN" altLang="en-US" b="1" smtClean="0">
                <a:solidFill>
                  <a:schemeClr val="tx1"/>
                </a:solidFill>
              </a:rPr>
            </a:fld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59760" y="274955"/>
            <a:ext cx="2486025" cy="509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9005" tIns="39503" rIns="79005" bIns="39503">
            <a:spAutoFit/>
          </a:bodyPr>
          <a:lstStyle/>
          <a:p>
            <a:pPr marL="0" lvl="1" defTabSz="788670"/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、项目成果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6650" cy="11366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70" y="307"/>
            <a:ext cx="9144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42290" y="1136650"/>
            <a:ext cx="7971790" cy="2153920"/>
          </a:xfrm>
          <a:prstGeom prst="rect">
            <a:avLst/>
          </a:prstGeom>
          <a:noFill/>
          <a:ln w="9525">
            <a:noFill/>
            <a:bevel/>
          </a:ln>
        </p:spPr>
        <p:txBody>
          <a:bodyPr wrap="square" lIns="54438" tIns="27219" rIns="54438" bIns="27219">
            <a:spAutoFit/>
          </a:bodyPr>
          <a:lstStyle/>
          <a:p>
            <a:pPr defTabSz="685800" eaLnBrk="0" latinLnBrk="0" hangingPunct="0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1800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、取得</a:t>
            </a:r>
            <a:r>
              <a:rPr lang="zh-CN" altLang="en-US" sz="1800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成果</a:t>
            </a:r>
            <a:endParaRPr lang="zh-CN" altLang="en-US" sz="1800" b="1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 eaLnBrk="0" latinLnBrk="0" hangingPunct="0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包括</a:t>
            </a:r>
            <a:r>
              <a:rPr lang="zh-CN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课题研究期间完成的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专著、专利、论文</a:t>
            </a:r>
            <a:r>
              <a:rPr lang="zh-CN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（需标明级别，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SCI/</a:t>
            </a:r>
            <a:r>
              <a:rPr lang="zh-CN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核心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非核心</a:t>
            </a:r>
            <a:r>
              <a:rPr lang="zh-CN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endParaRPr sz="1600" dirty="0"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 eaLnBrk="0" latinLnBrk="0" hangingPunct="0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获奖证书</a:t>
            </a:r>
            <a:r>
              <a:rPr lang="zh-CN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、大会交流、调研报告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等</a:t>
            </a:r>
            <a:r>
              <a:rPr lang="zh-CN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lang="zh-CN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建议分类、逐条列举，并附图片说明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 eaLnBrk="0" latinLnBrk="0" hangingPunct="0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sz="1600" b="1" dirty="0"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灯片编号占位符 10"/>
          <p:cNvSpPr>
            <a:spLocks noGrp="1"/>
          </p:cNvSpPr>
          <p:nvPr/>
        </p:nvSpPr>
        <p:spPr>
          <a:xfrm>
            <a:off x="8513445" y="4600575"/>
            <a:ext cx="344805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7872" tIns="53935" rIns="107872" bIns="53935" numCol="1" anchor="ctr" anchorCtr="0" compatLnSpc="1"/>
          <a:lstStyle>
            <a:defPPr>
              <a:defRPr lang="zh-CN"/>
            </a:defPPr>
            <a:lvl1pPr marL="0" algn="r" defTabSz="912495" rtl="0" eaLnBrk="1" latinLnBrk="0" hangingPunct="1">
              <a:defRPr sz="14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6565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130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695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260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825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9390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5955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2520" algn="l" defTabSz="9124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DF8A8F8-7841-4CBB-91D7-6C4F26665ABA}" type="slidenum">
              <a:rPr lang="zh-CN" altLang="en-US" b="1" smtClean="0">
                <a:solidFill>
                  <a:schemeClr val="tx1"/>
                </a:solidFill>
              </a:rPr>
            </a:fld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59760" y="274955"/>
            <a:ext cx="2486025" cy="509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9005" tIns="39503" rIns="79005" bIns="39503">
            <a:spAutoFit/>
          </a:bodyPr>
          <a:lstStyle/>
          <a:p>
            <a:pPr marL="0" lvl="1" defTabSz="788670"/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、项目成果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6650" cy="11366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79" b="27013"/>
          <a:stretch>
            <a:fillRect/>
          </a:stretch>
        </p:blipFill>
        <p:spPr>
          <a:xfrm>
            <a:off x="6953091" y="2646418"/>
            <a:ext cx="2192179" cy="24980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976755" y="1154430"/>
            <a:ext cx="463486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en-US" altLang="zh-CN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41475" y="2411095"/>
            <a:ext cx="5454015" cy="13220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zh-CN" alt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感谢各位</a:t>
            </a:r>
            <a:r>
              <a:rPr lang="zh-CN" alt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专家的</a:t>
            </a:r>
            <a:endParaRPr lang="zh-CN" altLang="en-US" sz="40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帮助和指导</a:t>
            </a:r>
            <a:endParaRPr lang="zh-CN" altLang="en-US" sz="40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6650" cy="1136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PP_MARK_KEY" val="83741e8d-7900-4709-8969-49057fc66a02"/>
  <p:tag name="COMMONDATA" val="eyJoZGlkIjoiYWRjNGFjMzdmNGE2ODg3ZjQyYTU3NjcwOTk1MzFlMjUifQ=="/>
  <p:tag name="commondata" val="eyJoZGlkIjoiYjcxY2Y3YmQ5M2Q2M2NiYTZlOGZkNWUxMzhhNmVlY2IifQ=="/>
</p:tagLst>
</file>

<file path=ppt/theme/theme1.xml><?xml version="1.0" encoding="utf-8"?>
<a:theme xmlns:a="http://schemas.openxmlformats.org/drawingml/2006/main" name="Office 主题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WPS 演示</Application>
  <PresentationFormat>自定义</PresentationFormat>
  <Paragraphs>66</Paragraphs>
  <Slides>9</Slides>
  <Notes>50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Calibri Light</vt:lpstr>
      <vt:lpstr>Calibri</vt:lpstr>
      <vt:lpstr>微软雅黑</vt:lpstr>
      <vt:lpstr>黑体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丁义涛</dc:creator>
  <cp:lastModifiedBy>辰</cp:lastModifiedBy>
  <cp:revision>210</cp:revision>
  <dcterms:created xsi:type="dcterms:W3CDTF">2014-06-18T03:33:00Z</dcterms:created>
  <dcterms:modified xsi:type="dcterms:W3CDTF">2024-10-30T07:02:13Z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2052-12.1.0.18608</vt:lpwstr>
  </property>
  <property fmtid="{D5CDD505-2E9C-101B-9397-08002B2CF9AE}" pid="4" name="ICV">
    <vt:lpwstr>E70206961F9A4587978116AE73DC8621</vt:lpwstr>
  </property>
</Properties>
</file>